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60" r:id="rId2"/>
  </p:sldMasterIdLst>
  <p:handoutMasterIdLst>
    <p:handoutMasterId r:id="rId12"/>
  </p:handoutMasterIdLst>
  <p:sldIdLst>
    <p:sldId id="281" r:id="rId3"/>
    <p:sldId id="273" r:id="rId4"/>
    <p:sldId id="285" r:id="rId5"/>
    <p:sldId id="286" r:id="rId6"/>
    <p:sldId id="292" r:id="rId7"/>
    <p:sldId id="287" r:id="rId8"/>
    <p:sldId id="291" r:id="rId9"/>
    <p:sldId id="288" r:id="rId10"/>
    <p:sldId id="290" r:id="rId11"/>
  </p:sldIdLst>
  <p:sldSz cx="12192000" cy="6858000"/>
  <p:notesSz cx="9926638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702E"/>
    <a:srgbClr val="FFFFFF"/>
    <a:srgbClr val="021D6A"/>
    <a:srgbClr val="043464"/>
    <a:srgbClr val="86A6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72" y="96"/>
      </p:cViewPr>
      <p:guideLst>
        <p:guide orient="horz" pos="221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085DF-3A4E-4727-84DB-CDE3F5935370}" type="datetimeFigureOut">
              <a:rPr lang="zh-CN" altLang="en-US" smtClean="0"/>
              <a:t>2022-12-03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41B67-72D8-46F4-9367-DD2333CC41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756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6B1B-EB03-4CC4-898B-E6FB5E5839A8}" type="datetimeFigureOut">
              <a:rPr lang="zh-CN" altLang="en-US" smtClean="0"/>
              <a:t>2022-12-03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E697-3EEE-4854-B551-B462AC3E72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6B1B-EB03-4CC4-898B-E6FB5E5839A8}" type="datetimeFigureOut">
              <a:rPr lang="zh-CN" altLang="en-US" smtClean="0"/>
              <a:t>2022-12-03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E697-3EEE-4854-B551-B462AC3E72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6B1B-EB03-4CC4-898B-E6FB5E5839A8}" type="datetimeFigureOut">
              <a:rPr lang="zh-CN" altLang="en-US" smtClean="0"/>
              <a:t>2022-12-03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E697-3EEE-4854-B551-B462AC3E72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6B1B-EB03-4CC4-898B-E6FB5E5839A8}" type="datetimeFigureOut">
              <a:rPr lang="zh-CN" altLang="en-US" smtClean="0"/>
              <a:t>2022-12-03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E697-3EEE-4854-B551-B462AC3E72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6B1B-EB03-4CC4-898B-E6FB5E5839A8}" type="datetimeFigureOut">
              <a:rPr lang="zh-CN" altLang="en-US" smtClean="0"/>
              <a:t>2022-12-03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E697-3EEE-4854-B551-B462AC3E72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6B1B-EB03-4CC4-898B-E6FB5E5839A8}" type="datetimeFigureOut">
              <a:rPr lang="zh-CN" altLang="en-US" smtClean="0"/>
              <a:t>2022-12-03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E697-3EEE-4854-B551-B462AC3E72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6B1B-EB03-4CC4-898B-E6FB5E5839A8}" type="datetimeFigureOut">
              <a:rPr lang="zh-CN" altLang="en-US" smtClean="0"/>
              <a:t>2022-12-03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E697-3EEE-4854-B551-B462AC3E72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6B1B-EB03-4CC4-898B-E6FB5E5839A8}" type="datetimeFigureOut">
              <a:rPr lang="zh-CN" altLang="en-US" smtClean="0"/>
              <a:t>2022-12-03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E697-3EEE-4854-B551-B462AC3E72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6B1B-EB03-4CC4-898B-E6FB5E5839A8}" type="datetimeFigureOut">
              <a:rPr lang="zh-CN" altLang="en-US" smtClean="0"/>
              <a:t>2022-12-03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E697-3EEE-4854-B551-B462AC3E72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6B1B-EB03-4CC4-898B-E6FB5E5839A8}" type="datetimeFigureOut">
              <a:rPr lang="zh-CN" altLang="en-US" smtClean="0"/>
              <a:t>2022-12-03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E697-3EEE-4854-B551-B462AC3E72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6B1B-EB03-4CC4-898B-E6FB5E5839A8}" type="datetimeFigureOut">
              <a:rPr lang="zh-CN" altLang="en-US" smtClean="0"/>
              <a:t>2022-12-03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E697-3EEE-4854-B551-B462AC3E72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6B1B-EB03-4CC4-898B-E6FB5E5839A8}" type="datetimeFigureOut">
              <a:rPr lang="zh-CN" altLang="en-US" smtClean="0"/>
              <a:t>2022-12-03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E697-3EEE-4854-B551-B462AC3E72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6B1B-EB03-4CC4-898B-E6FB5E5839A8}" type="datetimeFigureOut">
              <a:rPr lang="zh-CN" altLang="en-US" smtClean="0"/>
              <a:t>2022-12-03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E697-3EEE-4854-B551-B462AC3E72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6B1B-EB03-4CC4-898B-E6FB5E5839A8}" type="datetimeFigureOut">
              <a:rPr lang="zh-CN" altLang="en-US" smtClean="0"/>
              <a:t>2022-12-03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E697-3EEE-4854-B551-B462AC3E72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6B1B-EB03-4CC4-898B-E6FB5E5839A8}" type="datetimeFigureOut">
              <a:rPr lang="zh-CN" altLang="en-US" smtClean="0"/>
              <a:t>2022-12-03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E697-3EEE-4854-B551-B462AC3E72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6B1B-EB03-4CC4-898B-E6FB5E5839A8}" type="datetimeFigureOut">
              <a:rPr lang="zh-CN" altLang="en-US" smtClean="0"/>
              <a:t>2022-12-03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E697-3EEE-4854-B551-B462AC3E72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6B1B-EB03-4CC4-898B-E6FB5E5839A8}" type="datetimeFigureOut">
              <a:rPr lang="zh-CN" altLang="en-US" smtClean="0"/>
              <a:t>2022-12-03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E697-3EEE-4854-B551-B462AC3E72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6B1B-EB03-4CC4-898B-E6FB5E5839A8}" type="datetimeFigureOut">
              <a:rPr lang="zh-CN" altLang="en-US" smtClean="0"/>
              <a:t>2022-12-03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E697-3EEE-4854-B551-B462AC3E72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6B1B-EB03-4CC4-898B-E6FB5E5839A8}" type="datetimeFigureOut">
              <a:rPr lang="zh-CN" altLang="en-US" smtClean="0"/>
              <a:t>2022-12-03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E697-3EEE-4854-B551-B462AC3E72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6B1B-EB03-4CC4-898B-E6FB5E5839A8}" type="datetimeFigureOut">
              <a:rPr lang="zh-CN" altLang="en-US" smtClean="0"/>
              <a:t>2022-12-03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E697-3EEE-4854-B551-B462AC3E72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6B1B-EB03-4CC4-898B-E6FB5E5839A8}" type="datetimeFigureOut">
              <a:rPr lang="zh-CN" altLang="en-US" smtClean="0"/>
              <a:t>2022-12-03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E697-3EEE-4854-B551-B462AC3E72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6B1B-EB03-4CC4-898B-E6FB5E5839A8}" type="datetimeFigureOut">
              <a:rPr lang="zh-CN" altLang="en-US" smtClean="0"/>
              <a:t>2022-12-03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E697-3EEE-4854-B551-B462AC3E72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06B1B-EB03-4CC4-898B-E6FB5E5839A8}" type="datetimeFigureOut">
              <a:rPr lang="zh-CN" altLang="en-US" smtClean="0"/>
              <a:t>2022-12-03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2E697-3EEE-4854-B551-B462AC3E72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06B1B-EB03-4CC4-898B-E6FB5E5839A8}" type="datetimeFigureOut">
              <a:rPr lang="zh-CN" altLang="en-US" smtClean="0"/>
              <a:t>2022-12-03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2E697-3EEE-4854-B551-B462AC3E72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60" y="0"/>
            <a:ext cx="12192000" cy="1670050"/>
          </a:xfrm>
          <a:prstGeom prst="rect">
            <a:avLst/>
          </a:prstGeom>
          <a:solidFill>
            <a:srgbClr val="497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-10795" y="5415280"/>
            <a:ext cx="12212955" cy="1465580"/>
          </a:xfrm>
          <a:prstGeom prst="rect">
            <a:avLst/>
          </a:prstGeom>
          <a:solidFill>
            <a:srgbClr val="497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"/>
          <p:cNvSpPr txBox="1"/>
          <p:nvPr/>
        </p:nvSpPr>
        <p:spPr>
          <a:xfrm>
            <a:off x="-10796" y="2523099"/>
            <a:ext cx="12202795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小鱼</a:t>
            </a:r>
            <a:r>
              <a:rPr lang="zh-CN" altLang="en-US" sz="4400" b="1" dirty="0" smtClean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易连安装及操作手册</a:t>
            </a:r>
            <a:r>
              <a:rPr lang="en-US" altLang="zh-CN" sz="4400" b="1" dirty="0" smtClean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-</a:t>
            </a:r>
            <a:r>
              <a:rPr lang="zh-CN" altLang="en-US" sz="4400" b="1" dirty="0" smtClean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学生版</a:t>
            </a:r>
            <a:endParaRPr lang="zh-CN" altLang="en-US" sz="4000" b="1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2"/>
          <p:cNvSpPr txBox="1"/>
          <p:nvPr/>
        </p:nvSpPr>
        <p:spPr>
          <a:xfrm>
            <a:off x="-10795" y="3710906"/>
            <a:ext cx="122027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2022</a:t>
            </a:r>
            <a:r>
              <a:rPr lang="zh-CN" altLang="en-US" sz="3200" dirty="0" smtClean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3200" dirty="0" smtClean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 sz="3200" dirty="0" smtClean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endParaRPr lang="zh-CN" altLang="en-US" sz="3200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35499" y="474464"/>
            <a:ext cx="591393" cy="591393"/>
            <a:chOff x="579523" y="285100"/>
            <a:chExt cx="1124586" cy="1124586"/>
          </a:xfrm>
        </p:grpSpPr>
        <p:sp>
          <p:nvSpPr>
            <p:cNvPr id="3" name="椭圆 2"/>
            <p:cNvSpPr/>
            <p:nvPr/>
          </p:nvSpPr>
          <p:spPr>
            <a:xfrm>
              <a:off x="579523" y="285100"/>
              <a:ext cx="1124586" cy="11245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26" name="Picture 2" descr="http://www.hsjy.net/content/main/base/img/logo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965"/>
            <a:stretch/>
          </p:blipFill>
          <p:spPr bwMode="auto">
            <a:xfrm>
              <a:off x="659736" y="592959"/>
              <a:ext cx="1011121" cy="52549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文本框 2"/>
          <p:cNvSpPr txBox="1"/>
          <p:nvPr/>
        </p:nvSpPr>
        <p:spPr>
          <a:xfrm>
            <a:off x="-10795" y="5714279"/>
            <a:ext cx="1220279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无锡市惠山区教育局</a:t>
            </a:r>
          </a:p>
        </p:txBody>
      </p:sp>
      <p:sp>
        <p:nvSpPr>
          <p:cNvPr id="21" name="文本框 2"/>
          <p:cNvSpPr txBox="1"/>
          <p:nvPr/>
        </p:nvSpPr>
        <p:spPr>
          <a:xfrm>
            <a:off x="1039688" y="604192"/>
            <a:ext cx="10290559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2023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年无锡市惠山区教育局选聘优秀青年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人才</a:t>
            </a: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网络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远程视频考核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556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0">
        <p14:glitter pattern="hexagon"/>
      </p:transition>
    </mc:Choice>
    <mc:Fallback xmlns="">
      <p:transition spd="slow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650240"/>
          </a:xfrm>
          <a:prstGeom prst="rect">
            <a:avLst/>
          </a:prstGeom>
          <a:solidFill>
            <a:srgbClr val="497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81588" y="93137"/>
            <a:ext cx="761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5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小鱼易连操作</a:t>
            </a:r>
            <a:r>
              <a:rPr lang="zh-CN" altLang="en-US" sz="2000" spc="5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手册</a:t>
            </a:r>
            <a:r>
              <a:rPr lang="en-US" altLang="zh-CN" sz="2000" spc="5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2000" spc="5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学生版</a:t>
            </a:r>
            <a:endParaRPr lang="zh-CN" altLang="en-US" sz="2000" spc="5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16131" y="1846783"/>
            <a:ext cx="11676611" cy="3311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6870" algn="just">
              <a:lnSpc>
                <a:spcPts val="3500"/>
              </a:lnSpc>
              <a:spcAft>
                <a:spcPts val="0"/>
              </a:spcAft>
              <a:tabLst>
                <a:tab pos="523240" algn="l"/>
              </a:tabLst>
            </a:pPr>
            <a:r>
              <a:rPr lang="zh-TW" altLang="zh-CN" sz="2000" b="1" kern="100" dirty="0">
                <a:latin typeface="等线" panose="02010600030101010101" pitchFamily="2" charset="-122"/>
                <a:ea typeface="等线" panose="02010600030101010101" pitchFamily="2" charset="-122"/>
                <a:cs typeface="仿宋_GB2312"/>
              </a:rPr>
              <a:t>硬件准备</a:t>
            </a:r>
            <a:r>
              <a:rPr lang="zh-CN" altLang="zh-CN" sz="2000" b="1" kern="100" dirty="0">
                <a:latin typeface="等线" panose="02010600030101010101" pitchFamily="2" charset="-122"/>
                <a:ea typeface="等线" panose="02010600030101010101" pitchFamily="2" charset="-122"/>
                <a:cs typeface="仿宋_GB2312"/>
              </a:rPr>
              <a:t>：</a:t>
            </a:r>
            <a:endParaRPr lang="en-US" altLang="zh-CN" sz="2000" b="1" kern="100" dirty="0">
              <a:latin typeface="等线" panose="02010600030101010101" pitchFamily="2" charset="-122"/>
              <a:ea typeface="等线" panose="02010600030101010101" pitchFamily="2" charset="-122"/>
              <a:cs typeface="仿宋_GB2312"/>
            </a:endParaRPr>
          </a:p>
          <a:p>
            <a:pPr indent="356870" algn="just">
              <a:lnSpc>
                <a:spcPts val="3500"/>
              </a:lnSpc>
              <a:spcAft>
                <a:spcPts val="0"/>
              </a:spcAft>
              <a:tabLst>
                <a:tab pos="523240" algn="l"/>
              </a:tabLst>
            </a:pPr>
            <a:r>
              <a:rPr lang="zh-TW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仿宋_GB2312"/>
              </a:rPr>
              <a:t>考生准备</a:t>
            </a:r>
            <a:r>
              <a:rPr lang="en-US" altLang="zh-TW" kern="100" dirty="0">
                <a:latin typeface="等线" panose="02010600030101010101" pitchFamily="2" charset="-122"/>
                <a:ea typeface="等线" panose="02010600030101010101" pitchFamily="2" charset="-122"/>
                <a:cs typeface="仿宋_GB2312"/>
              </a:rPr>
              <a:t>1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仿宋_GB2312"/>
              </a:rPr>
              <a:t>部手机和两个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仿宋_GB2312"/>
              </a:rPr>
              <a:t>手机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仿宋_GB2312"/>
              </a:rPr>
              <a:t>号码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仿宋_GB2312"/>
              </a:rPr>
              <a:t>（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仿宋_GB2312"/>
              </a:rPr>
              <a:t>主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仿宋_GB2312"/>
              </a:rPr>
              <a:t>手机是</a:t>
            </a:r>
            <a:r>
              <a:rPr lang="zh-TW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仿宋_GB2312"/>
              </a:rPr>
              <a:t>报名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仿宋_GB2312"/>
              </a:rPr>
              <a:t>网站</a:t>
            </a:r>
            <a:r>
              <a:rPr lang="zh-TW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仿宋_GB2312"/>
              </a:rPr>
              <a:t>注册的手机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仿宋_GB2312"/>
              </a:rPr>
              <a:t>号，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仿宋_GB2312"/>
              </a:rPr>
              <a:t>辅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仿宋_GB2312"/>
              </a:rPr>
              <a:t>手机的手机号自定）</a:t>
            </a:r>
            <a:r>
              <a:rPr lang="zh-TW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仿宋_GB2312"/>
              </a:rPr>
              <a:t>，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仿宋_GB2312"/>
              </a:rPr>
              <a:t>1-2</a:t>
            </a:r>
            <a:r>
              <a:rPr lang="zh-TW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仿宋_GB2312"/>
              </a:rPr>
              <a:t>台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仿宋_GB2312"/>
              </a:rPr>
              <a:t>电脑（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仿宋_GB2312"/>
              </a:rPr>
              <a:t>能</a:t>
            </a:r>
            <a:r>
              <a:rPr lang="zh-TW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仿宋_GB2312"/>
              </a:rPr>
              <a:t>上网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仿宋_GB2312"/>
              </a:rPr>
              <a:t>，具备</a:t>
            </a:r>
            <a:r>
              <a:rPr lang="zh-TW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仿宋_GB2312"/>
              </a:rPr>
              <a:t>摄像头、麦克风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仿宋_GB2312"/>
              </a:rPr>
              <a:t>，</a:t>
            </a:r>
            <a:r>
              <a:rPr lang="zh-TW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仿宋_GB2312"/>
              </a:rPr>
              <a:t>建议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仿宋_GB2312"/>
              </a:rPr>
              <a:t>使用</a:t>
            </a:r>
            <a:r>
              <a:rPr lang="zh-TW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仿宋_GB2312"/>
              </a:rPr>
              <a:t>笔记本电脑），确保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仿宋_GB2312"/>
              </a:rPr>
              <a:t>设备</a:t>
            </a:r>
            <a:r>
              <a:rPr lang="zh-TW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仿宋_GB2312"/>
              </a:rPr>
              <a:t>供电充足，性能稳定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仿宋_GB2312"/>
              </a:rPr>
              <a:t>，</a:t>
            </a:r>
            <a:r>
              <a:rPr lang="zh-TW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仿宋_GB2312"/>
              </a:rPr>
              <a:t>不得使用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仿宋_GB2312"/>
              </a:rPr>
              <a:t>有线</a:t>
            </a:r>
            <a:r>
              <a:rPr lang="zh-TW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仿宋_GB2312"/>
              </a:rPr>
              <a:t>耳机（耳麦）。</a:t>
            </a:r>
            <a:endParaRPr lang="en-US" altLang="zh-TW" kern="100" dirty="0">
              <a:latin typeface="等线" panose="02010600030101010101" pitchFamily="2" charset="-122"/>
              <a:ea typeface="等线" panose="02010600030101010101" pitchFamily="2" charset="-122"/>
              <a:cs typeface="仿宋_GB2312"/>
            </a:endParaRPr>
          </a:p>
          <a:p>
            <a:pPr indent="356870" algn="just">
              <a:lnSpc>
                <a:spcPts val="3500"/>
              </a:lnSpc>
              <a:spcBef>
                <a:spcPts val="600"/>
              </a:spcBef>
              <a:spcAft>
                <a:spcPts val="0"/>
              </a:spcAft>
              <a:tabLst>
                <a:tab pos="535940" algn="l"/>
              </a:tabLst>
            </a:pPr>
            <a:r>
              <a:rPr lang="zh-TW" altLang="zh-CN" sz="2000" b="1" kern="100" dirty="0">
                <a:latin typeface="等线" panose="02010600030101010101" pitchFamily="2" charset="-122"/>
                <a:ea typeface="等线" panose="02010600030101010101" pitchFamily="2" charset="-122"/>
                <a:cs typeface="仿宋_GB2312"/>
              </a:rPr>
              <a:t>软件准备：</a:t>
            </a:r>
            <a:endParaRPr lang="zh-CN" altLang="zh-CN" sz="2000" kern="100" dirty="0">
              <a:latin typeface="等线" panose="02010600030101010101" pitchFamily="2" charset="-122"/>
              <a:ea typeface="等线" panose="02010600030101010101" pitchFamily="2" charset="-122"/>
              <a:cs typeface="宋体" panose="02010600030101010101" pitchFamily="2" charset="-122"/>
            </a:endParaRPr>
          </a:p>
          <a:p>
            <a:pPr indent="355600" algn="just">
              <a:lnSpc>
                <a:spcPts val="3500"/>
              </a:lnSpc>
              <a:tabLst>
                <a:tab pos="535940" algn="l"/>
              </a:tabLst>
            </a:pPr>
            <a:r>
              <a:rPr lang="zh-CN" altLang="en-US" kern="100" dirty="0" smtClean="0">
                <a:latin typeface="等线" panose="02010600030101010101" pitchFamily="2" charset="-122"/>
                <a:cs typeface="仿宋_GB2312"/>
              </a:rPr>
              <a:t>手机和</a:t>
            </a:r>
            <a:r>
              <a:rPr lang="en-US" altLang="zh-CN" kern="100" dirty="0" smtClean="0">
                <a:latin typeface="等线" panose="02010600030101010101" pitchFamily="2" charset="-122"/>
                <a:cs typeface="仿宋_GB2312"/>
              </a:rPr>
              <a:t>1-2</a:t>
            </a:r>
            <a:r>
              <a:rPr lang="zh-CN" altLang="en-US" kern="100" dirty="0" smtClean="0">
                <a:latin typeface="等线" panose="02010600030101010101" pitchFamily="2" charset="-122"/>
                <a:cs typeface="仿宋_GB2312"/>
              </a:rPr>
              <a:t>台电脑</a:t>
            </a:r>
            <a:r>
              <a:rPr lang="zh-CN" altLang="en-US" kern="100" dirty="0">
                <a:latin typeface="等线" panose="02010600030101010101" pitchFamily="2" charset="-122"/>
                <a:cs typeface="仿宋_GB2312"/>
              </a:rPr>
              <a:t>均提前下载并安装小鱼易连程序（</a:t>
            </a:r>
            <a:r>
              <a:rPr lang="en-US" altLang="zh-CN" kern="100" dirty="0">
                <a:latin typeface="等线" panose="02010600030101010101" pitchFamily="2" charset="-122"/>
                <a:cs typeface="仿宋_GB2312"/>
              </a:rPr>
              <a:t>https://www.xylink.com/download</a:t>
            </a:r>
            <a:r>
              <a:rPr lang="zh-CN" altLang="en-US" kern="100" dirty="0">
                <a:latin typeface="等线" panose="02010600030101010101" pitchFamily="2" charset="-122"/>
                <a:cs typeface="仿宋_GB2312"/>
              </a:rPr>
              <a:t>）</a:t>
            </a:r>
            <a:r>
              <a:rPr lang="en-US" altLang="zh-CN" kern="100" dirty="0">
                <a:latin typeface="等线" panose="02010600030101010101" pitchFamily="2" charset="-122"/>
                <a:cs typeface="仿宋_GB2312"/>
              </a:rPr>
              <a:t>,</a:t>
            </a:r>
            <a:r>
              <a:rPr lang="zh-CN" altLang="en-US" kern="100" dirty="0" smtClean="0">
                <a:latin typeface="等线" panose="02010600030101010101" pitchFamily="2" charset="-122"/>
                <a:cs typeface="仿宋_GB2312"/>
              </a:rPr>
              <a:t>完成</a:t>
            </a:r>
            <a:r>
              <a:rPr lang="en-US" altLang="zh-CN" kern="100" dirty="0" smtClean="0">
                <a:latin typeface="等线" panose="02010600030101010101" pitchFamily="2" charset="-122"/>
                <a:cs typeface="仿宋_GB2312"/>
              </a:rPr>
              <a:t>2</a:t>
            </a:r>
            <a:r>
              <a:rPr lang="zh-CN" altLang="en-US" kern="100" dirty="0" smtClean="0">
                <a:latin typeface="等线" panose="02010600030101010101" pitchFamily="2" charset="-122"/>
                <a:cs typeface="仿宋_GB2312"/>
              </a:rPr>
              <a:t>个账号注册</a:t>
            </a:r>
            <a:r>
              <a:rPr lang="zh-CN" altLang="en-US" kern="100" dirty="0">
                <a:latin typeface="等线" panose="02010600030101010101" pitchFamily="2" charset="-122"/>
                <a:cs typeface="仿宋_GB2312"/>
              </a:rPr>
              <a:t>登录，并修改用户名：主手机修改名称为：准考证号主；辅手机修改名称为：准考证号辅。例：主手机名称为</a:t>
            </a:r>
            <a:r>
              <a:rPr lang="en-US" altLang="zh-CN" kern="100" dirty="0" smtClean="0">
                <a:latin typeface="等线" panose="02010600030101010101" pitchFamily="2" charset="-122"/>
                <a:cs typeface="仿宋_GB2312"/>
              </a:rPr>
              <a:t>Y1010001</a:t>
            </a:r>
            <a:r>
              <a:rPr lang="zh-CN" altLang="en-US" kern="100" dirty="0">
                <a:latin typeface="等线" panose="02010600030101010101" pitchFamily="2" charset="-122"/>
                <a:cs typeface="仿宋_GB2312"/>
              </a:rPr>
              <a:t>主，辅手机名称为</a:t>
            </a:r>
            <a:r>
              <a:rPr lang="en-US" altLang="zh-CN" kern="100" dirty="0" smtClean="0">
                <a:latin typeface="等线" panose="02010600030101010101" pitchFamily="2" charset="-122"/>
                <a:cs typeface="仿宋_GB2312"/>
              </a:rPr>
              <a:t>Y1010001</a:t>
            </a:r>
            <a:r>
              <a:rPr lang="zh-CN" altLang="en-US" kern="100" dirty="0">
                <a:latin typeface="等线" panose="02010600030101010101" pitchFamily="2" charset="-122"/>
                <a:cs typeface="仿宋_GB2312"/>
              </a:rPr>
              <a:t>辅 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929144" y="1175622"/>
            <a:ext cx="2618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一、设备要求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650240"/>
          </a:xfrm>
          <a:prstGeom prst="rect">
            <a:avLst/>
          </a:prstGeom>
          <a:solidFill>
            <a:srgbClr val="497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81588" y="93137"/>
            <a:ext cx="761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5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小鱼易连操作</a:t>
            </a:r>
            <a:r>
              <a:rPr lang="zh-CN" altLang="en-US" sz="2000" spc="5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手册</a:t>
            </a:r>
            <a:r>
              <a:rPr lang="en-US" altLang="zh-CN" sz="2000" spc="5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2000" spc="5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学生版</a:t>
            </a:r>
          </a:p>
        </p:txBody>
      </p:sp>
      <p:sp>
        <p:nvSpPr>
          <p:cNvPr id="19" name="矩形 18"/>
          <p:cNvSpPr/>
          <p:nvPr/>
        </p:nvSpPr>
        <p:spPr>
          <a:xfrm>
            <a:off x="1130532" y="2071226"/>
            <a:ext cx="9717578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6870" algn="just">
              <a:lnSpc>
                <a:spcPts val="3500"/>
              </a:lnSpc>
              <a:spcAft>
                <a:spcPts val="0"/>
              </a:spcAft>
              <a:tabLst>
                <a:tab pos="523240" algn="l"/>
              </a:tabLst>
            </a:pPr>
            <a:r>
              <a:rPr lang="zh-CN" altLang="en-US" kern="100" dirty="0">
                <a:latin typeface="等线" panose="02010600030101010101" pitchFamily="2" charset="-122"/>
                <a:cs typeface="仿宋_GB2312"/>
              </a:rPr>
              <a:t>保持网络通畅，建议尽量选择有线宽带网络，并自备备用网络（有线宽带网、</a:t>
            </a:r>
            <a:r>
              <a:rPr lang="en-US" altLang="zh-CN" kern="100" dirty="0">
                <a:latin typeface="等线" panose="02010600030101010101" pitchFamily="2" charset="-122"/>
                <a:cs typeface="仿宋_GB2312"/>
              </a:rPr>
              <a:t>WIFK4G/5G</a:t>
            </a:r>
            <a:r>
              <a:rPr lang="zh-CN" altLang="en-US" kern="100" dirty="0">
                <a:latin typeface="等线" panose="02010600030101010101" pitchFamily="2" charset="-122"/>
                <a:cs typeface="仿宋_GB2312"/>
              </a:rPr>
              <a:t>网络等）。网络与设备准备好后，加入测试会议</a:t>
            </a:r>
            <a:r>
              <a:rPr lang="zh-CN" altLang="en-US" kern="100" dirty="0" smtClean="0">
                <a:latin typeface="等线" panose="02010600030101010101" pitchFamily="2" charset="-122"/>
                <a:cs typeface="仿宋_GB2312"/>
              </a:rPr>
              <a:t>号</a:t>
            </a:r>
            <a:r>
              <a:rPr lang="zh-CN" altLang="en-US" kern="100" dirty="0" smtClean="0">
                <a:latin typeface="等线" panose="02010600030101010101" pitchFamily="2" charset="-122"/>
                <a:cs typeface="仿宋_GB2312"/>
              </a:rPr>
              <a:t>（见下表），</a:t>
            </a:r>
            <a:r>
              <a:rPr lang="zh-CN" altLang="en-US" kern="100" dirty="0">
                <a:latin typeface="等线" panose="02010600030101010101" pitchFamily="2" charset="-122"/>
                <a:cs typeface="仿宋_GB2312"/>
              </a:rPr>
              <a:t>测试网络音视频双向沟通是否正常。</a:t>
            </a:r>
            <a:endParaRPr lang="zh-CN" altLang="zh-CN" kern="100" dirty="0">
              <a:latin typeface="等线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929144" y="1175622"/>
            <a:ext cx="2618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二、网络要求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469776"/>
              </p:ext>
            </p:extLst>
          </p:nvPr>
        </p:nvGraphicFramePr>
        <p:xfrm>
          <a:off x="3098339" y="3720559"/>
          <a:ext cx="5781964" cy="22729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90982">
                  <a:extLst>
                    <a:ext uri="{9D8B030D-6E8A-4147-A177-3AD203B41FA5}">
                      <a16:colId xmlns:a16="http://schemas.microsoft.com/office/drawing/2014/main" val="124634105"/>
                    </a:ext>
                  </a:extLst>
                </a:gridCol>
                <a:gridCol w="2890982">
                  <a:extLst>
                    <a:ext uri="{9D8B030D-6E8A-4147-A177-3AD203B41FA5}">
                      <a16:colId xmlns:a16="http://schemas.microsoft.com/office/drawing/2014/main" val="1314558692"/>
                    </a:ext>
                  </a:extLst>
                </a:gridCol>
              </a:tblGrid>
              <a:tr h="568229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岗位代码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测试会议室号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6903129"/>
                  </a:ext>
                </a:extLst>
              </a:tr>
              <a:tr h="5682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Y101</a:t>
                      </a:r>
                      <a:r>
                        <a:rPr lang="zh-CN" altLang="en-US" sz="1600" dirty="0" smtClean="0"/>
                        <a:t>、</a:t>
                      </a:r>
                      <a:r>
                        <a:rPr lang="en-US" altLang="zh-CN" sz="1600" dirty="0" smtClean="0"/>
                        <a:t>Y102</a:t>
                      </a:r>
                      <a:r>
                        <a:rPr lang="zh-CN" altLang="en-US" sz="1600" dirty="0" smtClean="0"/>
                        <a:t>、</a:t>
                      </a:r>
                      <a:r>
                        <a:rPr lang="en-US" altLang="zh-CN" sz="1600" dirty="0" smtClean="0"/>
                        <a:t>Y103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9083379252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7582540"/>
                  </a:ext>
                </a:extLst>
              </a:tr>
              <a:tr h="5682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/>
                          <a:ea typeface="等线" panose="02010600030101010101" pitchFamily="2" charset="-122"/>
                          <a:cs typeface="+mn-cs"/>
                        </a:rPr>
                        <a:t>Y104</a:t>
                      </a:r>
                      <a:r>
                        <a:rPr kumimoji="0" lang="zh-CN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/>
                          <a:ea typeface="等线" panose="02010600030101010101" pitchFamily="2" charset="-122"/>
                          <a:cs typeface="+mn-cs"/>
                        </a:rPr>
                        <a:t>、</a:t>
                      </a:r>
                      <a:r>
                        <a:rPr kumimoji="0" lang="en-US" altLang="zh-CN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/>
                          <a:ea typeface="等线" panose="02010600030101010101" pitchFamily="2" charset="-122"/>
                          <a:cs typeface="+mn-cs"/>
                        </a:rPr>
                        <a:t>Y105</a:t>
                      </a:r>
                      <a:r>
                        <a:rPr kumimoji="0" lang="zh-CN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/>
                          <a:ea typeface="等线" panose="02010600030101010101" pitchFamily="2" charset="-122"/>
                          <a:cs typeface="+mn-cs"/>
                        </a:rPr>
                        <a:t>、</a:t>
                      </a:r>
                      <a:r>
                        <a:rPr kumimoji="0" lang="en-US" altLang="zh-CN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/>
                          <a:ea typeface="等线" panose="02010600030101010101" pitchFamily="2" charset="-122"/>
                          <a:cs typeface="+mn-cs"/>
                        </a:rPr>
                        <a:t>Y106</a:t>
                      </a:r>
                      <a:endParaRPr kumimoji="0" lang="zh-CN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9083720703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0972056"/>
                  </a:ext>
                </a:extLst>
              </a:tr>
              <a:tr h="5682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/>
                          <a:ea typeface="等线" panose="02010600030101010101" pitchFamily="2" charset="-122"/>
                          <a:cs typeface="+mn-cs"/>
                        </a:rPr>
                        <a:t>Y107</a:t>
                      </a:r>
                      <a:r>
                        <a:rPr kumimoji="0" lang="zh-CN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/>
                          <a:ea typeface="等线" panose="02010600030101010101" pitchFamily="2" charset="-122"/>
                          <a:cs typeface="+mn-cs"/>
                        </a:rPr>
                        <a:t>、</a:t>
                      </a:r>
                      <a:r>
                        <a:rPr kumimoji="0" lang="en-US" altLang="zh-CN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/>
                          <a:ea typeface="等线" panose="02010600030101010101" pitchFamily="2" charset="-122"/>
                          <a:cs typeface="+mn-cs"/>
                        </a:rPr>
                        <a:t>Y108</a:t>
                      </a:r>
                      <a:r>
                        <a:rPr kumimoji="0" lang="zh-CN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/>
                          <a:ea typeface="等线" panose="02010600030101010101" pitchFamily="2" charset="-122"/>
                          <a:cs typeface="+mn-cs"/>
                        </a:rPr>
                        <a:t>、</a:t>
                      </a:r>
                      <a:r>
                        <a:rPr kumimoji="0" lang="en-US" altLang="zh-CN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/>
                          <a:ea typeface="等线" panose="02010600030101010101" pitchFamily="2" charset="-122"/>
                          <a:cs typeface="+mn-cs"/>
                        </a:rPr>
                        <a:t>Y109</a:t>
                      </a:r>
                      <a:endParaRPr kumimoji="0" lang="zh-CN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9083213147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28282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35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650240"/>
          </a:xfrm>
          <a:prstGeom prst="rect">
            <a:avLst/>
          </a:prstGeom>
          <a:solidFill>
            <a:srgbClr val="497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81588" y="93137"/>
            <a:ext cx="761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5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小鱼易连操作</a:t>
            </a:r>
            <a:r>
              <a:rPr lang="zh-CN" altLang="en-US" sz="2000" spc="5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手册</a:t>
            </a:r>
            <a:r>
              <a:rPr lang="en-US" altLang="zh-CN" sz="2000" spc="5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2000" spc="5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学生版</a:t>
            </a:r>
          </a:p>
        </p:txBody>
      </p:sp>
      <p:sp>
        <p:nvSpPr>
          <p:cNvPr id="19" name="矩形 18"/>
          <p:cNvSpPr/>
          <p:nvPr/>
        </p:nvSpPr>
        <p:spPr>
          <a:xfrm>
            <a:off x="955964" y="2071226"/>
            <a:ext cx="10066712" cy="41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6870" algn="just">
              <a:lnSpc>
                <a:spcPts val="3500"/>
              </a:lnSpc>
              <a:spcAft>
                <a:spcPts val="0"/>
              </a:spcAft>
              <a:tabLst>
                <a:tab pos="523240" algn="l"/>
              </a:tabLst>
            </a:pPr>
            <a:r>
              <a:rPr lang="zh-CN" altLang="en-US" kern="100" dirty="0">
                <a:latin typeface="等线" panose="02010600030101010101" pitchFamily="2" charset="-122"/>
                <a:cs typeface="仿宋_GB2312"/>
              </a:rPr>
              <a:t>请考生提前准备好相关软、硬件设备，考核前按照公告要求进行测试，以保证考核正常进行。</a:t>
            </a:r>
          </a:p>
          <a:p>
            <a:pPr indent="356870" algn="just">
              <a:lnSpc>
                <a:spcPts val="3500"/>
              </a:lnSpc>
              <a:spcAft>
                <a:spcPts val="0"/>
              </a:spcAft>
              <a:tabLst>
                <a:tab pos="523240" algn="l"/>
              </a:tabLst>
            </a:pPr>
            <a:r>
              <a:rPr lang="en-US" altLang="zh-CN" kern="100" dirty="0">
                <a:latin typeface="等线" panose="02010600030101010101" pitchFamily="2" charset="-122"/>
                <a:cs typeface="仿宋_GB2312"/>
              </a:rPr>
              <a:t>1</a:t>
            </a:r>
            <a:r>
              <a:rPr lang="zh-CN" altLang="en-US" kern="100" dirty="0">
                <a:latin typeface="等线" panose="02010600030101010101" pitchFamily="2" charset="-122"/>
                <a:cs typeface="仿宋_GB2312"/>
              </a:rPr>
              <a:t>、用于考核的设备</a:t>
            </a:r>
            <a:r>
              <a:rPr lang="en-US" altLang="zh-CN" kern="100" dirty="0">
                <a:latin typeface="等线" panose="02010600030101010101" pitchFamily="2" charset="-122"/>
                <a:cs typeface="仿宋_GB2312"/>
              </a:rPr>
              <a:t>【</a:t>
            </a:r>
            <a:r>
              <a:rPr lang="zh-CN" altLang="en-US" kern="100" dirty="0">
                <a:latin typeface="等线" panose="02010600030101010101" pitchFamily="2" charset="-122"/>
                <a:cs typeface="仿宋_GB2312"/>
              </a:rPr>
              <a:t>主机位</a:t>
            </a:r>
            <a:r>
              <a:rPr lang="en-US" altLang="zh-CN" kern="100" dirty="0">
                <a:latin typeface="等线" panose="02010600030101010101" pitchFamily="2" charset="-122"/>
                <a:cs typeface="仿宋_GB2312"/>
              </a:rPr>
              <a:t>】</a:t>
            </a:r>
            <a:r>
              <a:rPr lang="zh-CN" altLang="en-US" kern="100" dirty="0">
                <a:latin typeface="等线" panose="02010600030101010101" pitchFamily="2" charset="-122"/>
                <a:cs typeface="仿宋_GB2312"/>
              </a:rPr>
              <a:t>：</a:t>
            </a:r>
            <a:r>
              <a:rPr lang="en-US" altLang="zh-CN" kern="100" dirty="0">
                <a:latin typeface="等线" panose="02010600030101010101" pitchFamily="2" charset="-122"/>
                <a:cs typeface="仿宋_GB2312"/>
              </a:rPr>
              <a:t>1</a:t>
            </a:r>
            <a:r>
              <a:rPr lang="zh-CN" altLang="en-US" kern="100" dirty="0">
                <a:latin typeface="等线" panose="02010600030101010101" pitchFamily="2" charset="-122"/>
                <a:cs typeface="仿宋_GB2312"/>
              </a:rPr>
              <a:t>台笔记本电脑或台式机（需带有摄像头、麦克风功能），登录“小鱼易连”，登录手机号为报名网站注册手机号；</a:t>
            </a:r>
          </a:p>
          <a:p>
            <a:pPr indent="356870" algn="just">
              <a:lnSpc>
                <a:spcPts val="3500"/>
              </a:lnSpc>
              <a:spcAft>
                <a:spcPts val="0"/>
              </a:spcAft>
              <a:tabLst>
                <a:tab pos="523240" algn="l"/>
              </a:tabLst>
            </a:pPr>
            <a:r>
              <a:rPr lang="en-US" altLang="zh-CN" kern="100" dirty="0">
                <a:latin typeface="等线" panose="02010600030101010101" pitchFamily="2" charset="-122"/>
                <a:cs typeface="仿宋_GB2312"/>
              </a:rPr>
              <a:t>2</a:t>
            </a:r>
            <a:r>
              <a:rPr lang="zh-CN" altLang="en-US" kern="100" dirty="0">
                <a:latin typeface="等线" panose="02010600030101010101" pitchFamily="2" charset="-122"/>
                <a:cs typeface="仿宋_GB2312"/>
              </a:rPr>
              <a:t>、用于监控考核环境的设备</a:t>
            </a:r>
            <a:r>
              <a:rPr lang="en-US" altLang="zh-CN" kern="100" dirty="0">
                <a:latin typeface="等线" panose="02010600030101010101" pitchFamily="2" charset="-122"/>
                <a:cs typeface="仿宋_GB2312"/>
              </a:rPr>
              <a:t>【</a:t>
            </a:r>
            <a:r>
              <a:rPr lang="zh-CN" altLang="en-US" kern="100" dirty="0">
                <a:latin typeface="等线" panose="02010600030101010101" pitchFamily="2" charset="-122"/>
                <a:cs typeface="仿宋_GB2312"/>
              </a:rPr>
              <a:t>辅机位</a:t>
            </a:r>
            <a:r>
              <a:rPr lang="en-US" altLang="zh-CN" kern="100" dirty="0">
                <a:latin typeface="等线" panose="02010600030101010101" pitchFamily="2" charset="-122"/>
                <a:cs typeface="仿宋_GB2312"/>
              </a:rPr>
              <a:t>】</a:t>
            </a:r>
            <a:r>
              <a:rPr lang="zh-CN" altLang="en-US" kern="100" dirty="0">
                <a:latin typeface="等线" panose="02010600030101010101" pitchFamily="2" charset="-122"/>
                <a:cs typeface="仿宋_GB2312"/>
              </a:rPr>
              <a:t>：</a:t>
            </a:r>
            <a:r>
              <a:rPr lang="en-US" altLang="zh-CN" kern="100" dirty="0">
                <a:latin typeface="等线" panose="02010600030101010101" pitchFamily="2" charset="-122"/>
                <a:cs typeface="仿宋_GB2312"/>
              </a:rPr>
              <a:t>1</a:t>
            </a:r>
            <a:r>
              <a:rPr lang="zh-CN" altLang="en-US" kern="100" dirty="0">
                <a:latin typeface="等线" panose="02010600030101010101" pitchFamily="2" charset="-122"/>
                <a:cs typeface="仿宋_GB2312"/>
              </a:rPr>
              <a:t>部手机或电脑稳定放置于左后上方</a:t>
            </a:r>
            <a:r>
              <a:rPr lang="en-US" altLang="zh-CN" kern="100" dirty="0">
                <a:latin typeface="等线" panose="02010600030101010101" pitchFamily="2" charset="-122"/>
                <a:cs typeface="仿宋_GB2312"/>
              </a:rPr>
              <a:t>45</a:t>
            </a:r>
            <a:r>
              <a:rPr lang="zh-CN" altLang="en-US" kern="100" dirty="0">
                <a:latin typeface="等线" panose="02010600030101010101" pitchFamily="2" charset="-122"/>
                <a:cs typeface="仿宋_GB2312"/>
              </a:rPr>
              <a:t>度位置（需带有摄像头功能），登录手机号不得为报名网站注册手机号；</a:t>
            </a:r>
          </a:p>
          <a:p>
            <a:pPr indent="356870" algn="just">
              <a:lnSpc>
                <a:spcPts val="3500"/>
              </a:lnSpc>
              <a:spcAft>
                <a:spcPts val="0"/>
              </a:spcAft>
              <a:tabLst>
                <a:tab pos="523240" algn="l"/>
              </a:tabLst>
            </a:pPr>
            <a:r>
              <a:rPr lang="en-US" altLang="zh-CN" kern="100" dirty="0">
                <a:latin typeface="等线" panose="02010600030101010101" pitchFamily="2" charset="-122"/>
                <a:cs typeface="仿宋_GB2312"/>
              </a:rPr>
              <a:t>3</a:t>
            </a:r>
            <a:r>
              <a:rPr lang="zh-CN" altLang="en-US" kern="100" dirty="0">
                <a:latin typeface="等线" panose="02010600030101010101" pitchFamily="2" charset="-122"/>
                <a:cs typeface="仿宋_GB2312"/>
              </a:rPr>
              <a:t>、独立、无干扰的房间，光线适宜，安静，不逆光。可视范围内不得有任何考核相关资料，不得有其他人在场；</a:t>
            </a:r>
          </a:p>
          <a:p>
            <a:pPr indent="356870" algn="just">
              <a:lnSpc>
                <a:spcPts val="3500"/>
              </a:lnSpc>
              <a:spcAft>
                <a:spcPts val="0"/>
              </a:spcAft>
              <a:tabLst>
                <a:tab pos="523240" algn="l"/>
              </a:tabLst>
            </a:pPr>
            <a:r>
              <a:rPr lang="en-US" altLang="zh-CN" kern="100" dirty="0">
                <a:latin typeface="等线" panose="02010600030101010101" pitchFamily="2" charset="-122"/>
                <a:cs typeface="仿宋_GB2312"/>
              </a:rPr>
              <a:t>4</a:t>
            </a:r>
            <a:r>
              <a:rPr lang="zh-CN" altLang="en-US" kern="100" dirty="0">
                <a:latin typeface="等线" panose="02010600030101010101" pitchFamily="2" charset="-122"/>
                <a:cs typeface="仿宋_GB2312"/>
              </a:rPr>
              <a:t>、考核平台为“小鱼易连”，考生要提前安装并熟练操作。请仔细阅读</a:t>
            </a:r>
            <a:r>
              <a:rPr lang="en-US" altLang="zh-CN" kern="100" dirty="0">
                <a:latin typeface="等线" panose="02010600030101010101" pitchFamily="2" charset="-122"/>
                <a:cs typeface="仿宋_GB2312"/>
              </a:rPr>
              <a:t>《</a:t>
            </a:r>
            <a:r>
              <a:rPr lang="zh-CN" altLang="en-US" kern="100" dirty="0">
                <a:latin typeface="等线" panose="02010600030101010101" pitchFamily="2" charset="-122"/>
                <a:cs typeface="仿宋_GB2312"/>
              </a:rPr>
              <a:t>小鱼易连操作手册（学生版）</a:t>
            </a:r>
            <a:r>
              <a:rPr lang="en-US" altLang="zh-CN" kern="100" dirty="0">
                <a:latin typeface="等线" panose="02010600030101010101" pitchFamily="2" charset="-122"/>
                <a:cs typeface="仿宋_GB2312"/>
              </a:rPr>
              <a:t>》</a:t>
            </a:r>
            <a:r>
              <a:rPr lang="zh-CN" altLang="en-US" kern="100" dirty="0">
                <a:latin typeface="等线" panose="02010600030101010101" pitchFamily="2" charset="-122"/>
                <a:cs typeface="仿宋_GB2312"/>
              </a:rPr>
              <a:t>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929144" y="1175622"/>
            <a:ext cx="2618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三、环境要求</a:t>
            </a:r>
          </a:p>
        </p:txBody>
      </p:sp>
    </p:spTree>
    <p:extLst>
      <p:ext uri="{BB962C8B-B14F-4D97-AF65-F5344CB8AC3E}">
        <p14:creationId xmlns:p14="http://schemas.microsoft.com/office/powerpoint/2010/main" val="308805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674" y="3737856"/>
            <a:ext cx="4255535" cy="307062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0"/>
            <a:ext cx="12192000" cy="650240"/>
          </a:xfrm>
          <a:prstGeom prst="rect">
            <a:avLst/>
          </a:prstGeom>
          <a:solidFill>
            <a:srgbClr val="497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81588" y="93137"/>
            <a:ext cx="761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5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小鱼易连操作</a:t>
            </a:r>
            <a:r>
              <a:rPr lang="zh-CN" altLang="en-US" sz="2000" spc="5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手册</a:t>
            </a:r>
            <a:r>
              <a:rPr lang="en-US" altLang="zh-CN" sz="2000" spc="5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2000" spc="5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学生版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90641" y="3474389"/>
            <a:ext cx="3342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四</a:t>
            </a:r>
            <a:r>
              <a:rPr lang="zh-CN" altLang="en-US" sz="2400" b="1" dirty="0" smtClean="0"/>
              <a:t>、</a:t>
            </a:r>
            <a:r>
              <a:rPr lang="zh-CN" altLang="en-US" sz="2400" b="1" dirty="0"/>
              <a:t>环境</a:t>
            </a:r>
            <a:r>
              <a:rPr lang="zh-CN" altLang="en-US" sz="2400" b="1" dirty="0" smtClean="0"/>
              <a:t>要求示意图</a:t>
            </a:r>
            <a:endParaRPr lang="zh-CN" altLang="en-US" sz="24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210" y="3784424"/>
            <a:ext cx="4214549" cy="3041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56" y="725197"/>
            <a:ext cx="4239489" cy="3059043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599408" y="734879"/>
            <a:ext cx="4214550" cy="3041048"/>
            <a:chOff x="3632661" y="3784425"/>
            <a:chExt cx="4214550" cy="304104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2661" y="3784425"/>
              <a:ext cx="4214550" cy="3041048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3848643" y="4073237"/>
              <a:ext cx="1080655" cy="174567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 smtClean="0">
                  <a:solidFill>
                    <a:schemeClr val="accent5">
                      <a:lumMod val="50000"/>
                    </a:schemeClr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考试环境</a:t>
              </a:r>
              <a:endParaRPr lang="zh-CN" altLang="en-US" sz="1200" dirty="0">
                <a:solidFill>
                  <a:schemeClr val="accent5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875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650240"/>
          </a:xfrm>
          <a:prstGeom prst="rect">
            <a:avLst/>
          </a:prstGeom>
          <a:solidFill>
            <a:srgbClr val="497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81588" y="93137"/>
            <a:ext cx="761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5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小鱼易连操作</a:t>
            </a:r>
            <a:r>
              <a:rPr lang="zh-CN" altLang="en-US" sz="2000" spc="5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手册</a:t>
            </a:r>
            <a:r>
              <a:rPr lang="en-US" altLang="zh-CN" sz="2000" spc="5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2000" spc="5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学生版</a:t>
            </a:r>
          </a:p>
        </p:txBody>
      </p:sp>
      <p:sp>
        <p:nvSpPr>
          <p:cNvPr id="19" name="矩形 18"/>
          <p:cNvSpPr/>
          <p:nvPr/>
        </p:nvSpPr>
        <p:spPr>
          <a:xfrm>
            <a:off x="939339" y="1817499"/>
            <a:ext cx="4488872" cy="1388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6870" algn="just">
              <a:lnSpc>
                <a:spcPts val="3500"/>
              </a:lnSpc>
              <a:tabLst>
                <a:tab pos="523240" algn="l"/>
              </a:tabLst>
            </a:pPr>
            <a:r>
              <a:rPr lang="en-US" altLang="zh-CN" kern="100" dirty="0">
                <a:latin typeface="等线" panose="02010600030101010101" pitchFamily="2" charset="-122"/>
                <a:cs typeface="仿宋_GB2312"/>
              </a:rPr>
              <a:t>1</a:t>
            </a:r>
            <a:r>
              <a:rPr lang="zh-CN" altLang="en-US" kern="100" dirty="0">
                <a:latin typeface="等线" panose="02010600030101010101" pitchFamily="2" charset="-122"/>
                <a:cs typeface="仿宋_GB2312"/>
              </a:rPr>
              <a:t>、小鱼易连客户端下载。</a:t>
            </a:r>
            <a:endParaRPr lang="en-US" altLang="zh-CN" kern="100" dirty="0">
              <a:latin typeface="等线" panose="02010600030101010101" pitchFamily="2" charset="-122"/>
              <a:cs typeface="仿宋_GB2312"/>
            </a:endParaRPr>
          </a:p>
          <a:p>
            <a:pPr indent="356870" algn="just">
              <a:lnSpc>
                <a:spcPts val="3500"/>
              </a:lnSpc>
              <a:tabLst>
                <a:tab pos="523240" algn="l"/>
              </a:tabLst>
            </a:pPr>
            <a:r>
              <a:rPr lang="zh-CN" altLang="en-US" kern="100" dirty="0">
                <a:latin typeface="等线" panose="02010600030101010101" pitchFamily="2" charset="-122"/>
                <a:cs typeface="仿宋_GB2312"/>
              </a:rPr>
              <a:t>下载地址：</a:t>
            </a:r>
            <a:endParaRPr lang="en-US" altLang="zh-CN" kern="100" dirty="0">
              <a:latin typeface="等线" panose="02010600030101010101" pitchFamily="2" charset="-122"/>
              <a:cs typeface="仿宋_GB2312"/>
            </a:endParaRPr>
          </a:p>
          <a:p>
            <a:pPr indent="356870" algn="just">
              <a:lnSpc>
                <a:spcPts val="3500"/>
              </a:lnSpc>
              <a:tabLst>
                <a:tab pos="523240" algn="l"/>
              </a:tabLst>
            </a:pPr>
            <a:r>
              <a:rPr lang="en-US" altLang="zh-CN" kern="100" dirty="0">
                <a:latin typeface="等线" panose="02010600030101010101" pitchFamily="2" charset="-122"/>
                <a:cs typeface="仿宋_GB2312"/>
              </a:rPr>
              <a:t>https://www.xylink.com/download</a:t>
            </a:r>
            <a:endParaRPr lang="zh-CN" altLang="en-US" kern="100" dirty="0">
              <a:latin typeface="等线" panose="02010600030101010101" pitchFamily="2" charset="-122"/>
              <a:cs typeface="仿宋_GB231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929144" y="951178"/>
            <a:ext cx="2618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五、</a:t>
            </a:r>
            <a:r>
              <a:rPr lang="zh-CN" altLang="en-US" sz="2400" b="1" dirty="0"/>
              <a:t>操作演示</a:t>
            </a:r>
          </a:p>
        </p:txBody>
      </p:sp>
      <p:pic>
        <p:nvPicPr>
          <p:cNvPr id="6" name="图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36" y="1886989"/>
            <a:ext cx="6592540" cy="4853856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78426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04"/>
          <a:stretch/>
        </p:blipFill>
        <p:spPr>
          <a:xfrm>
            <a:off x="5939816" y="4212598"/>
            <a:ext cx="1764000" cy="1897257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36" y="2263049"/>
            <a:ext cx="1764860" cy="38196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1" name="矩形 10"/>
          <p:cNvSpPr/>
          <p:nvPr/>
        </p:nvSpPr>
        <p:spPr>
          <a:xfrm>
            <a:off x="0" y="0"/>
            <a:ext cx="12192000" cy="650240"/>
          </a:xfrm>
          <a:prstGeom prst="rect">
            <a:avLst/>
          </a:prstGeom>
          <a:solidFill>
            <a:srgbClr val="497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81588" y="93137"/>
            <a:ext cx="761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5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小鱼易连操作</a:t>
            </a:r>
            <a:r>
              <a:rPr lang="zh-CN" altLang="en-US" sz="2000" spc="5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手册</a:t>
            </a:r>
            <a:r>
              <a:rPr lang="en-US" altLang="zh-CN" sz="2000" spc="5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2000" spc="5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学生版</a:t>
            </a:r>
          </a:p>
        </p:txBody>
      </p:sp>
      <p:sp>
        <p:nvSpPr>
          <p:cNvPr id="19" name="矩形 18"/>
          <p:cNvSpPr/>
          <p:nvPr/>
        </p:nvSpPr>
        <p:spPr>
          <a:xfrm>
            <a:off x="964277" y="1408091"/>
            <a:ext cx="10066712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6870" algn="just">
              <a:lnSpc>
                <a:spcPts val="3500"/>
              </a:lnSpc>
              <a:tabLst>
                <a:tab pos="523240" algn="l"/>
              </a:tabLst>
            </a:pPr>
            <a:r>
              <a:rPr lang="en-US" altLang="zh-CN" kern="100" dirty="0" smtClean="0">
                <a:latin typeface="等线" panose="02010600030101010101" pitchFamily="2" charset="-122"/>
                <a:cs typeface="仿宋_GB2312"/>
              </a:rPr>
              <a:t>2</a:t>
            </a:r>
            <a:r>
              <a:rPr lang="zh-CN" altLang="en-US" kern="100" dirty="0" smtClean="0">
                <a:latin typeface="等线" panose="02010600030101010101" pitchFamily="2" charset="-122"/>
                <a:cs typeface="仿宋_GB2312"/>
              </a:rPr>
              <a:t>、</a:t>
            </a:r>
            <a:r>
              <a:rPr lang="zh-CN" altLang="en-US" sz="2000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仿宋_GB2312"/>
              </a:rPr>
              <a:t>手机端</a:t>
            </a:r>
            <a:r>
              <a:rPr lang="zh-CN" altLang="en-US" kern="100" dirty="0" smtClean="0">
                <a:latin typeface="等线" panose="02010600030101010101" pitchFamily="2" charset="-122"/>
                <a:cs typeface="仿宋_GB2312"/>
              </a:rPr>
              <a:t>进入小鱼易连，注册、加入会议。</a:t>
            </a:r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4929144" y="951178"/>
            <a:ext cx="2618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五、操作演示</a:t>
            </a:r>
            <a:endParaRPr lang="zh-CN" altLang="en-US" sz="2400" b="1" dirty="0"/>
          </a:p>
        </p:txBody>
      </p:sp>
      <p:grpSp>
        <p:nvGrpSpPr>
          <p:cNvPr id="38" name="组合 37"/>
          <p:cNvGrpSpPr/>
          <p:nvPr/>
        </p:nvGrpSpPr>
        <p:grpSpPr>
          <a:xfrm>
            <a:off x="12592" y="2266540"/>
            <a:ext cx="1774860" cy="3820362"/>
            <a:chOff x="653526" y="1949265"/>
            <a:chExt cx="2230894" cy="480196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653" y="1949265"/>
              <a:ext cx="2218767" cy="4801969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9" name="文本框 8"/>
            <p:cNvSpPr txBox="1"/>
            <p:nvPr/>
          </p:nvSpPr>
          <p:spPr>
            <a:xfrm>
              <a:off x="653526" y="4611267"/>
              <a:ext cx="2119744" cy="3481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FF0000"/>
                  </a:solidFill>
                  <a:latin typeface="+mn-ea"/>
                </a:rPr>
                <a:t>  </a:t>
              </a:r>
              <a:r>
                <a:rPr lang="en-US" altLang="zh-CN" sz="1200" dirty="0" smtClean="0">
                  <a:solidFill>
                    <a:srgbClr val="FF0000"/>
                  </a:solidFill>
                  <a:latin typeface="+mn-ea"/>
                </a:rPr>
                <a:t>1</a:t>
              </a:r>
              <a:r>
                <a:rPr lang="zh-CN" altLang="en-US" sz="1200" dirty="0" smtClean="0">
                  <a:solidFill>
                    <a:srgbClr val="FF0000"/>
                  </a:solidFill>
                  <a:latin typeface="+mn-ea"/>
                </a:rPr>
                <a:t>、点击“注册账号”</a:t>
              </a:r>
              <a:endParaRPr lang="zh-CN" altLang="en-US" sz="12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737118" y="4070863"/>
              <a:ext cx="494523" cy="18389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913783" y="2266540"/>
            <a:ext cx="1991612" cy="3819600"/>
            <a:chOff x="3541732" y="1948545"/>
            <a:chExt cx="2223956" cy="481320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1732" y="1948545"/>
              <a:ext cx="2223956" cy="48132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2" name="文本框 21"/>
            <p:cNvSpPr txBox="1"/>
            <p:nvPr/>
          </p:nvSpPr>
          <p:spPr>
            <a:xfrm>
              <a:off x="3645943" y="4537009"/>
              <a:ext cx="2119744" cy="17452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FF0000"/>
                  </a:solidFill>
                  <a:latin typeface="+mn-ea"/>
                </a:rPr>
                <a:t>  </a:t>
              </a:r>
              <a:r>
                <a:rPr lang="en-US" altLang="zh-CN" sz="1200" dirty="0" smtClean="0">
                  <a:solidFill>
                    <a:srgbClr val="FF0000"/>
                  </a:solidFill>
                  <a:latin typeface="+mn-ea"/>
                </a:rPr>
                <a:t>2</a:t>
              </a:r>
              <a:r>
                <a:rPr lang="zh-CN" altLang="en-US" sz="1200" dirty="0" smtClean="0">
                  <a:solidFill>
                    <a:srgbClr val="FF0000"/>
                  </a:solidFill>
                  <a:latin typeface="+mn-ea"/>
                </a:rPr>
                <a:t>、输入手机号，新用户注册：</a:t>
              </a:r>
              <a:endParaRPr lang="en-US" altLang="zh-CN" sz="1200" dirty="0" smtClean="0">
                <a:solidFill>
                  <a:srgbClr val="FF0000"/>
                </a:solidFill>
                <a:latin typeface="+mn-ea"/>
              </a:endParaRPr>
            </a:p>
            <a:p>
              <a:r>
                <a:rPr lang="zh-CN" altLang="en-US" sz="1200" dirty="0" smtClean="0">
                  <a:solidFill>
                    <a:srgbClr val="FF0000"/>
                  </a:solidFill>
                  <a:latin typeface="+mn-ea"/>
                </a:rPr>
                <a:t>（</a:t>
              </a:r>
              <a:r>
                <a:rPr lang="en-US" altLang="zh-CN" sz="1200" dirty="0" smtClean="0">
                  <a:solidFill>
                    <a:srgbClr val="FF0000"/>
                  </a:solidFill>
                  <a:latin typeface="+mn-ea"/>
                </a:rPr>
                <a:t>1</a:t>
              </a:r>
              <a:r>
                <a:rPr lang="zh-CN" altLang="en-US" sz="1200" dirty="0">
                  <a:solidFill>
                    <a:srgbClr val="FF0000"/>
                  </a:solidFill>
                  <a:latin typeface="+mn-ea"/>
                </a:rPr>
                <a:t>）主手机是报名时注册的手机号</a:t>
              </a:r>
              <a:r>
                <a:rPr lang="zh-CN" altLang="en-US" sz="1200" dirty="0" smtClean="0">
                  <a:solidFill>
                    <a:srgbClr val="FF0000"/>
                  </a:solidFill>
                  <a:latin typeface="+mn-ea"/>
                </a:rPr>
                <a:t>，与主机位的电脑登录同一手机号。</a:t>
              </a:r>
              <a:endParaRPr lang="en-US" altLang="zh-CN" sz="1200" dirty="0" smtClean="0">
                <a:solidFill>
                  <a:srgbClr val="FF0000"/>
                </a:solidFill>
                <a:latin typeface="+mn-ea"/>
              </a:endParaRPr>
            </a:p>
            <a:p>
              <a:r>
                <a:rPr lang="zh-CN" altLang="en-US" sz="1200" dirty="0" smtClean="0">
                  <a:solidFill>
                    <a:srgbClr val="FF0000"/>
                  </a:solidFill>
                  <a:latin typeface="+mn-ea"/>
                </a:rPr>
                <a:t>（</a:t>
              </a:r>
              <a:r>
                <a:rPr lang="en-US" altLang="zh-CN" sz="1200" dirty="0" smtClean="0">
                  <a:solidFill>
                    <a:srgbClr val="FF0000"/>
                  </a:solidFill>
                  <a:latin typeface="+mn-ea"/>
                </a:rPr>
                <a:t>2</a:t>
              </a:r>
              <a:r>
                <a:rPr lang="zh-CN" altLang="en-US" sz="1200" dirty="0" smtClean="0">
                  <a:solidFill>
                    <a:srgbClr val="FF0000"/>
                  </a:solidFill>
                  <a:latin typeface="+mn-ea"/>
                </a:rPr>
                <a:t>）辅</a:t>
              </a:r>
              <a:r>
                <a:rPr lang="zh-CN" altLang="en-US" sz="1200" dirty="0">
                  <a:solidFill>
                    <a:srgbClr val="FF0000"/>
                  </a:solidFill>
                  <a:latin typeface="+mn-ea"/>
                </a:rPr>
                <a:t>手机的手机号自</a:t>
              </a:r>
              <a:r>
                <a:rPr lang="zh-CN" altLang="en-US" sz="1200" dirty="0" smtClean="0">
                  <a:solidFill>
                    <a:srgbClr val="FF0000"/>
                  </a:solidFill>
                  <a:latin typeface="+mn-ea"/>
                </a:rPr>
                <a:t>定。</a:t>
              </a:r>
              <a:endParaRPr lang="zh-CN" altLang="en-US" sz="12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645943" y="2918115"/>
              <a:ext cx="2045730" cy="1336643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814108" y="2266540"/>
            <a:ext cx="2223956" cy="3819600"/>
            <a:chOff x="6418143" y="1949265"/>
            <a:chExt cx="2223956" cy="48132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8143" y="1949265"/>
              <a:ext cx="2223956" cy="48132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4" name="矩形 23"/>
            <p:cNvSpPr/>
            <p:nvPr/>
          </p:nvSpPr>
          <p:spPr>
            <a:xfrm>
              <a:off x="7282859" y="2471490"/>
              <a:ext cx="489541" cy="54229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467638" y="4611267"/>
              <a:ext cx="2119744" cy="3490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FF0000"/>
                  </a:solidFill>
                  <a:latin typeface="+mn-ea"/>
                </a:rPr>
                <a:t> </a:t>
              </a:r>
              <a:r>
                <a:rPr lang="en-US" altLang="zh-CN" sz="1200" dirty="0" smtClean="0">
                  <a:solidFill>
                    <a:srgbClr val="FF0000"/>
                  </a:solidFill>
                  <a:latin typeface="+mn-ea"/>
                </a:rPr>
                <a:t>6</a:t>
              </a:r>
              <a:r>
                <a:rPr lang="zh-CN" altLang="en-US" sz="1200" dirty="0" smtClean="0">
                  <a:solidFill>
                    <a:srgbClr val="FF0000"/>
                  </a:solidFill>
                  <a:latin typeface="+mn-ea"/>
                </a:rPr>
                <a:t>、点击“加入会议”</a:t>
              </a:r>
              <a:endParaRPr lang="zh-CN" altLang="en-US" sz="1200" dirty="0">
                <a:solidFill>
                  <a:srgbClr val="FF0000"/>
                </a:solidFill>
                <a:latin typeface="+mn-ea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64397" y="2266540"/>
            <a:ext cx="1954855" cy="3819600"/>
            <a:chOff x="9342001" y="1929600"/>
            <a:chExt cx="1954855" cy="4230799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2001" y="1929600"/>
              <a:ext cx="1954855" cy="4230799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7" name="文本框 26"/>
            <p:cNvSpPr txBox="1"/>
            <p:nvPr/>
          </p:nvSpPr>
          <p:spPr>
            <a:xfrm>
              <a:off x="10044095" y="3382187"/>
              <a:ext cx="1098861" cy="7159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FF0000"/>
                  </a:solidFill>
                  <a:latin typeface="+mn-ea"/>
                </a:rPr>
                <a:t>  </a:t>
              </a:r>
              <a:r>
                <a:rPr lang="en-US" altLang="zh-CN" sz="1200" dirty="0" smtClean="0">
                  <a:solidFill>
                    <a:srgbClr val="FF0000"/>
                  </a:solidFill>
                  <a:latin typeface="+mn-ea"/>
                </a:rPr>
                <a:t>7</a:t>
              </a:r>
              <a:r>
                <a:rPr lang="zh-CN" altLang="en-US" sz="1200" dirty="0" smtClean="0">
                  <a:solidFill>
                    <a:srgbClr val="FF0000"/>
                  </a:solidFill>
                  <a:latin typeface="+mn-ea"/>
                </a:rPr>
                <a:t>、输入会议号，加入会议。</a:t>
              </a:r>
              <a:endParaRPr lang="zh-CN" altLang="en-US" sz="12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9418888" y="2466820"/>
              <a:ext cx="1787236" cy="67759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5419025" y="5715634"/>
            <a:ext cx="300132" cy="261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413909" y="2490327"/>
            <a:ext cx="1330187" cy="33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933580" y="4355866"/>
            <a:ext cx="1744057" cy="4766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041654" y="4379019"/>
            <a:ext cx="1687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  <a:latin typeface="+mn-ea"/>
              </a:rPr>
              <a:t>3</a:t>
            </a:r>
            <a:r>
              <a:rPr lang="zh-CN" altLang="en-US" sz="1200" dirty="0" smtClean="0">
                <a:solidFill>
                  <a:srgbClr val="FF0000"/>
                </a:solidFill>
                <a:latin typeface="+mn-ea"/>
              </a:rPr>
              <a:t>、修改用户名称：</a:t>
            </a:r>
            <a:endParaRPr lang="en-US" altLang="zh-CN" sz="1200" dirty="0" smtClean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1200" dirty="0" smtClean="0">
                <a:solidFill>
                  <a:srgbClr val="FF0000"/>
                </a:solidFill>
                <a:latin typeface="+mn-ea"/>
              </a:rPr>
              <a:t>（</a:t>
            </a:r>
            <a:r>
              <a:rPr lang="en-US" altLang="zh-CN" sz="1200" dirty="0" smtClean="0">
                <a:solidFill>
                  <a:srgbClr val="FF0000"/>
                </a:solidFill>
                <a:latin typeface="+mn-ea"/>
              </a:rPr>
              <a:t>1</a:t>
            </a:r>
            <a:r>
              <a:rPr lang="zh-CN" altLang="en-US" sz="1200" dirty="0" smtClean="0">
                <a:solidFill>
                  <a:srgbClr val="FF0000"/>
                </a:solidFill>
                <a:latin typeface="+mn-ea"/>
              </a:rPr>
              <a:t>）点击右下角图标“我”。</a:t>
            </a:r>
            <a:endParaRPr lang="en-US" altLang="zh-CN" sz="1200" dirty="0" smtClean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1200" dirty="0" smtClean="0">
                <a:solidFill>
                  <a:srgbClr val="FF0000"/>
                </a:solidFill>
                <a:latin typeface="+mn-ea"/>
              </a:rPr>
              <a:t>（</a:t>
            </a:r>
            <a:r>
              <a:rPr lang="en-US" altLang="zh-CN" sz="1200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lang="zh-CN" altLang="en-US" sz="1200" dirty="0" smtClean="0">
                <a:solidFill>
                  <a:srgbClr val="FF0000"/>
                </a:solidFill>
                <a:latin typeface="+mn-ea"/>
              </a:rPr>
              <a:t>）点击默认用户名。</a:t>
            </a:r>
            <a:endParaRPr lang="zh-CN" altLang="en-US" sz="1200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08"/>
          <a:stretch/>
        </p:blipFill>
        <p:spPr>
          <a:xfrm>
            <a:off x="5948554" y="2263049"/>
            <a:ext cx="1764860" cy="1527555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47" name="矩形 46"/>
          <p:cNvSpPr/>
          <p:nvPr/>
        </p:nvSpPr>
        <p:spPr>
          <a:xfrm>
            <a:off x="5997633" y="3108935"/>
            <a:ext cx="1680004" cy="2543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046123" y="3427817"/>
            <a:ext cx="1485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  <a:latin typeface="+mn-ea"/>
              </a:rPr>
              <a:t>4</a:t>
            </a:r>
            <a:r>
              <a:rPr lang="zh-CN" altLang="en-US" sz="1200" dirty="0" smtClean="0">
                <a:solidFill>
                  <a:srgbClr val="FF0000"/>
                </a:solidFill>
                <a:latin typeface="+mn-ea"/>
              </a:rPr>
              <a:t>、点击默认用户名。</a:t>
            </a:r>
            <a:endParaRPr lang="zh-CN" altLang="en-US" sz="12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921194" y="4889239"/>
            <a:ext cx="17564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solidFill>
                  <a:srgbClr val="FF0000"/>
                </a:solidFill>
                <a:latin typeface="+mn-ea"/>
              </a:rPr>
              <a:t>5</a:t>
            </a:r>
            <a:r>
              <a:rPr lang="zh-CN" altLang="en-US" sz="1100" dirty="0" smtClean="0">
                <a:solidFill>
                  <a:srgbClr val="FF0000"/>
                </a:solidFill>
                <a:latin typeface="+mn-ea"/>
              </a:rPr>
              <a:t>、修改用户名：</a:t>
            </a:r>
            <a:endParaRPr lang="en-US" altLang="zh-CN" sz="1100" dirty="0" smtClean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1100" dirty="0" smtClean="0">
                <a:solidFill>
                  <a:srgbClr val="FF0000"/>
                </a:solidFill>
                <a:latin typeface="+mn-ea"/>
              </a:rPr>
              <a:t>主</a:t>
            </a:r>
            <a:r>
              <a:rPr lang="zh-CN" altLang="zh-CN" sz="1100" dirty="0" smtClean="0">
                <a:solidFill>
                  <a:srgbClr val="FF0000"/>
                </a:solidFill>
                <a:latin typeface="+mn-ea"/>
              </a:rPr>
              <a:t>手机修改</a:t>
            </a:r>
            <a:r>
              <a:rPr lang="zh-CN" altLang="en-US" sz="1100" dirty="0" smtClean="0">
                <a:solidFill>
                  <a:srgbClr val="FF0000"/>
                </a:solidFill>
                <a:latin typeface="+mn-ea"/>
              </a:rPr>
              <a:t>名称</a:t>
            </a:r>
            <a:r>
              <a:rPr lang="zh-CN" altLang="zh-CN" sz="1100" dirty="0" smtClean="0">
                <a:solidFill>
                  <a:srgbClr val="FF0000"/>
                </a:solidFill>
                <a:latin typeface="+mn-ea"/>
              </a:rPr>
              <a:t>为：</a:t>
            </a:r>
            <a:r>
              <a:rPr lang="zh-CN" altLang="en-US" sz="1100" dirty="0" smtClean="0">
                <a:solidFill>
                  <a:srgbClr val="FF0000"/>
                </a:solidFill>
                <a:latin typeface="+mn-ea"/>
              </a:rPr>
              <a:t>准考证号主，如：</a:t>
            </a:r>
            <a:r>
              <a:rPr lang="en-US" altLang="zh-CN" sz="1100" dirty="0" smtClean="0">
                <a:solidFill>
                  <a:srgbClr val="FF0000"/>
                </a:solidFill>
                <a:latin typeface="+mn-ea"/>
              </a:rPr>
              <a:t>Y1010001</a:t>
            </a:r>
            <a:r>
              <a:rPr lang="zh-CN" altLang="en-US" sz="1100" dirty="0" smtClean="0">
                <a:solidFill>
                  <a:srgbClr val="FF0000"/>
                </a:solidFill>
                <a:latin typeface="+mn-ea"/>
              </a:rPr>
              <a:t>主；辅</a:t>
            </a:r>
            <a:r>
              <a:rPr lang="zh-CN" altLang="zh-CN" sz="1100" dirty="0" smtClean="0">
                <a:solidFill>
                  <a:srgbClr val="FF0000"/>
                </a:solidFill>
                <a:latin typeface="+mn-ea"/>
              </a:rPr>
              <a:t>手机修改</a:t>
            </a:r>
            <a:r>
              <a:rPr lang="zh-CN" altLang="en-US" sz="1100" dirty="0" smtClean="0">
                <a:solidFill>
                  <a:srgbClr val="FF0000"/>
                </a:solidFill>
                <a:latin typeface="+mn-ea"/>
              </a:rPr>
              <a:t>名称</a:t>
            </a:r>
            <a:r>
              <a:rPr lang="zh-CN" altLang="zh-CN" sz="1100" dirty="0" smtClean="0">
                <a:solidFill>
                  <a:srgbClr val="FF0000"/>
                </a:solidFill>
                <a:latin typeface="+mn-ea"/>
              </a:rPr>
              <a:t>为：</a:t>
            </a:r>
            <a:r>
              <a:rPr lang="zh-CN" altLang="en-US" sz="1100" dirty="0" smtClean="0">
                <a:solidFill>
                  <a:srgbClr val="FF0000"/>
                </a:solidFill>
                <a:latin typeface="+mn-ea"/>
              </a:rPr>
              <a:t>准考证号辅，如</a:t>
            </a:r>
            <a:r>
              <a:rPr lang="zh-CN" altLang="en-US" sz="1100" dirty="0">
                <a:solidFill>
                  <a:srgbClr val="FF0000"/>
                </a:solidFill>
                <a:latin typeface="+mn-ea"/>
              </a:rPr>
              <a:t>：</a:t>
            </a:r>
            <a:r>
              <a:rPr lang="en-US" altLang="zh-CN" sz="1100" dirty="0" smtClean="0">
                <a:solidFill>
                  <a:srgbClr val="FF0000"/>
                </a:solidFill>
                <a:latin typeface="+mn-ea"/>
              </a:rPr>
              <a:t>Y1010001</a:t>
            </a:r>
            <a:r>
              <a:rPr lang="zh-CN" altLang="en-US" sz="1100" dirty="0" smtClean="0">
                <a:solidFill>
                  <a:srgbClr val="FF0000"/>
                </a:solidFill>
                <a:latin typeface="+mn-ea"/>
              </a:rPr>
              <a:t>辅</a:t>
            </a:r>
            <a:r>
              <a:rPr lang="zh-CN" altLang="zh-CN" sz="1100" dirty="0" smtClean="0">
                <a:solidFill>
                  <a:srgbClr val="FF0000"/>
                </a:solidFill>
                <a:latin typeface="+mn-ea"/>
              </a:rPr>
              <a:t>。</a:t>
            </a:r>
            <a:endParaRPr lang="en-US" altLang="zh-CN" sz="1100" dirty="0" smtClean="0">
              <a:solidFill>
                <a:srgbClr val="FF0000"/>
              </a:solidFill>
              <a:latin typeface="+mn-ea"/>
            </a:endParaRPr>
          </a:p>
          <a:p>
            <a:endParaRPr lang="zh-CN" altLang="en-US" sz="1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1787453" y="3938735"/>
            <a:ext cx="100694" cy="223985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右箭头 33"/>
          <p:cNvSpPr/>
          <p:nvPr/>
        </p:nvSpPr>
        <p:spPr>
          <a:xfrm>
            <a:off x="3905395" y="3972328"/>
            <a:ext cx="100694" cy="223985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右箭头 35"/>
          <p:cNvSpPr/>
          <p:nvPr/>
        </p:nvSpPr>
        <p:spPr>
          <a:xfrm>
            <a:off x="5839122" y="3190932"/>
            <a:ext cx="100694" cy="223985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右箭头 36"/>
          <p:cNvSpPr/>
          <p:nvPr/>
        </p:nvSpPr>
        <p:spPr>
          <a:xfrm>
            <a:off x="7695737" y="5119482"/>
            <a:ext cx="100694" cy="223985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右箭头 39"/>
          <p:cNvSpPr/>
          <p:nvPr/>
        </p:nvSpPr>
        <p:spPr>
          <a:xfrm>
            <a:off x="10051751" y="3995559"/>
            <a:ext cx="100694" cy="223985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下箭头 2"/>
          <p:cNvSpPr/>
          <p:nvPr/>
        </p:nvSpPr>
        <p:spPr>
          <a:xfrm>
            <a:off x="6691745" y="3847341"/>
            <a:ext cx="91440" cy="325508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650240"/>
          </a:xfrm>
          <a:prstGeom prst="rect">
            <a:avLst/>
          </a:prstGeom>
          <a:solidFill>
            <a:srgbClr val="497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81588" y="93137"/>
            <a:ext cx="761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5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小鱼易连操作</a:t>
            </a:r>
            <a:r>
              <a:rPr lang="zh-CN" altLang="en-US" sz="2000" spc="5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手册</a:t>
            </a:r>
            <a:r>
              <a:rPr lang="en-US" altLang="zh-CN" sz="2000" spc="5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2000" spc="5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学生版</a:t>
            </a:r>
          </a:p>
        </p:txBody>
      </p:sp>
      <p:sp>
        <p:nvSpPr>
          <p:cNvPr id="19" name="矩形 18"/>
          <p:cNvSpPr/>
          <p:nvPr/>
        </p:nvSpPr>
        <p:spPr>
          <a:xfrm>
            <a:off x="947652" y="1589089"/>
            <a:ext cx="10066712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6870" algn="just">
              <a:lnSpc>
                <a:spcPts val="3500"/>
              </a:lnSpc>
              <a:tabLst>
                <a:tab pos="523240" algn="l"/>
              </a:tabLst>
            </a:pPr>
            <a:r>
              <a:rPr lang="en-US" altLang="zh-CN" kern="100" dirty="0">
                <a:latin typeface="等线" panose="02010600030101010101" pitchFamily="2" charset="-122"/>
                <a:cs typeface="仿宋_GB2312"/>
              </a:rPr>
              <a:t>3</a:t>
            </a:r>
            <a:r>
              <a:rPr lang="zh-CN" altLang="en-US" kern="100" dirty="0">
                <a:latin typeface="等线" panose="02010600030101010101" pitchFamily="2" charset="-122"/>
                <a:cs typeface="仿宋_GB2312"/>
              </a:rPr>
              <a:t>、</a:t>
            </a:r>
            <a:r>
              <a:rPr lang="zh-CN" altLang="en-US" sz="2000" b="1" kern="100" dirty="0">
                <a:solidFill>
                  <a:srgbClr val="FF0000"/>
                </a:solidFill>
                <a:latin typeface="等线" panose="02010600030101010101" pitchFamily="2" charset="-122"/>
                <a:cs typeface="仿宋_GB2312"/>
              </a:rPr>
              <a:t>电脑端</a:t>
            </a:r>
            <a:r>
              <a:rPr lang="zh-CN" altLang="en-US" kern="100" dirty="0">
                <a:latin typeface="等线" panose="02010600030101010101" pitchFamily="2" charset="-122"/>
                <a:cs typeface="仿宋_GB2312"/>
              </a:rPr>
              <a:t>进入小鱼易连，注册、加入会议。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44" y="2339755"/>
            <a:ext cx="6217335" cy="3570473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1113907" y="6003348"/>
            <a:ext cx="252706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  1</a:t>
            </a:r>
            <a:r>
              <a:rPr lang="zh-CN" altLang="en-US" sz="1600" dirty="0"/>
              <a:t>、登录</a:t>
            </a:r>
            <a:r>
              <a:rPr lang="zh-CN" altLang="en-US" sz="1600" dirty="0">
                <a:solidFill>
                  <a:srgbClr val="FF0000"/>
                </a:solidFill>
              </a:rPr>
              <a:t>（电脑端登录手机号为报名网站注册的手机号）</a:t>
            </a:r>
            <a:endParaRPr lang="zh-CN" altLang="en-US" sz="1600" dirty="0"/>
          </a:p>
        </p:txBody>
      </p:sp>
      <p:sp>
        <p:nvSpPr>
          <p:cNvPr id="9" name="文本框 8"/>
          <p:cNvSpPr txBox="1"/>
          <p:nvPr/>
        </p:nvSpPr>
        <p:spPr>
          <a:xfrm>
            <a:off x="7298580" y="6022101"/>
            <a:ext cx="211974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  2</a:t>
            </a:r>
            <a:r>
              <a:rPr lang="zh-CN" altLang="en-US" sz="1600" dirty="0"/>
              <a:t>、加入会议</a:t>
            </a:r>
          </a:p>
        </p:txBody>
      </p:sp>
      <p:sp>
        <p:nvSpPr>
          <p:cNvPr id="3" name="右箭头 2"/>
          <p:cNvSpPr/>
          <p:nvPr/>
        </p:nvSpPr>
        <p:spPr>
          <a:xfrm>
            <a:off x="4064924" y="3738720"/>
            <a:ext cx="598516" cy="284641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929144" y="951178"/>
            <a:ext cx="2618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五、</a:t>
            </a:r>
            <a:r>
              <a:rPr lang="zh-CN" altLang="en-US" sz="2400" b="1" dirty="0"/>
              <a:t>操作演示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312" y="2347543"/>
            <a:ext cx="2716866" cy="3562684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64801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650240"/>
          </a:xfrm>
          <a:prstGeom prst="rect">
            <a:avLst/>
          </a:prstGeom>
          <a:solidFill>
            <a:srgbClr val="497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81588" y="93137"/>
            <a:ext cx="761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5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小鱼易连操作</a:t>
            </a:r>
            <a:r>
              <a:rPr lang="zh-CN" altLang="en-US" sz="2000" spc="5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手册</a:t>
            </a:r>
            <a:r>
              <a:rPr lang="en-US" altLang="zh-CN" sz="2000" spc="5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2000" spc="5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学生版</a:t>
            </a:r>
          </a:p>
        </p:txBody>
      </p:sp>
      <p:sp>
        <p:nvSpPr>
          <p:cNvPr id="19" name="矩形 18"/>
          <p:cNvSpPr/>
          <p:nvPr/>
        </p:nvSpPr>
        <p:spPr>
          <a:xfrm>
            <a:off x="947652" y="1589089"/>
            <a:ext cx="10066712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6870" algn="just">
              <a:lnSpc>
                <a:spcPts val="3500"/>
              </a:lnSpc>
              <a:tabLst>
                <a:tab pos="523240" algn="l"/>
              </a:tabLst>
            </a:pPr>
            <a:r>
              <a:rPr lang="en-US" altLang="zh-CN" kern="100" dirty="0">
                <a:latin typeface="等线" panose="02010600030101010101" pitchFamily="2" charset="-122"/>
                <a:cs typeface="仿宋_GB2312"/>
              </a:rPr>
              <a:t>3</a:t>
            </a:r>
            <a:r>
              <a:rPr lang="zh-CN" altLang="en-US" kern="100" dirty="0">
                <a:latin typeface="等线" panose="02010600030101010101" pitchFamily="2" charset="-122"/>
                <a:cs typeface="仿宋_GB2312"/>
              </a:rPr>
              <a:t>、退出会议</a:t>
            </a:r>
            <a:endParaRPr lang="en-US" altLang="zh-CN" kern="100" dirty="0">
              <a:latin typeface="等线" panose="02010600030101010101" pitchFamily="2" charset="-122"/>
              <a:cs typeface="仿宋_GB2312"/>
            </a:endParaRPr>
          </a:p>
          <a:p>
            <a:pPr indent="356870" algn="just">
              <a:lnSpc>
                <a:spcPts val="3500"/>
              </a:lnSpc>
              <a:tabLst>
                <a:tab pos="523240" algn="l"/>
              </a:tabLst>
            </a:pPr>
            <a:r>
              <a:rPr lang="zh-CN" altLang="en-US" dirty="0"/>
              <a:t>考生无需主动退出会议，由会议主持人（考试工作人员）将考生移出会议。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929144" y="951178"/>
            <a:ext cx="2618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五、</a:t>
            </a:r>
            <a:r>
              <a:rPr lang="zh-CN" altLang="en-US" sz="2400" b="1" dirty="0"/>
              <a:t>操作演示</a:t>
            </a:r>
          </a:p>
        </p:txBody>
      </p:sp>
    </p:spTree>
    <p:extLst>
      <p:ext uri="{BB962C8B-B14F-4D97-AF65-F5344CB8AC3E}">
        <p14:creationId xmlns:p14="http://schemas.microsoft.com/office/powerpoint/2010/main" val="173359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735</Words>
  <Application>Microsoft Office PowerPoint</Application>
  <PresentationFormat>宽屏</PresentationFormat>
  <Paragraphs>60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等线</vt:lpstr>
      <vt:lpstr>等线 Light</vt:lpstr>
      <vt:lpstr>仿宋_GB2312</vt:lpstr>
      <vt:lpstr>黑体</vt:lpstr>
      <vt:lpstr>华文隶书</vt:lpstr>
      <vt:lpstr>宋体</vt:lpstr>
      <vt:lpstr>Arial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ll</dc:creator>
  <cp:lastModifiedBy>hht</cp:lastModifiedBy>
  <cp:revision>116</cp:revision>
  <cp:lastPrinted>2022-04-24T04:44:48Z</cp:lastPrinted>
  <dcterms:created xsi:type="dcterms:W3CDTF">2021-05-04T14:22:00Z</dcterms:created>
  <dcterms:modified xsi:type="dcterms:W3CDTF">2022-12-03T01:59:51Z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  <property fmtid="{D5CDD505-2E9C-101B-9397-08002B2CF9AE}" pid="3" name="KSORubyTemplateID">
    <vt:lpwstr>2</vt:lpwstr>
  </property>
</Properties>
</file>